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Action1.xml" ContentType="application/vnd.ms-office.inkAction+xml"/>
  <Override PartName="/ppt/ink/inkAction2.xml" ContentType="application/vnd.ms-office.inkAction+xml"/>
  <Override PartName="/ppt/ink/inkAction3.xml" ContentType="application/vnd.ms-office.inkAct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9" r:id="rId2"/>
    <p:sldId id="280" r:id="rId3"/>
    <p:sldId id="281" r:id="rId4"/>
    <p:sldId id="282" r:id="rId5"/>
    <p:sldId id="283" r:id="rId6"/>
    <p:sldId id="284" r:id="rId7"/>
    <p:sldId id="26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6C2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27T16:18:07.749"/>
    </inkml:context>
    <inkml:brush xml:id="br0">
      <inkml:brushProperty name="width" value="0.05292" units="cm"/>
      <inkml:brushProperty name="height" value="0.05292" units="cm"/>
      <inkml:brushProperty name="color" value="#FF0000"/>
    </inkml:brush>
  </inkml:definitions>
  <iact:action type="add" startTime="11663">
    <iact:property name="dataType"/>
    <iact:actionData xml:id="d0">
      <inkml:trace xmlns:inkml="http://www.w3.org/2003/InkML" xml:id="stk0" contextRef="#ctx0" brushRef="#br0">13039 5733 0,'101'-25'30,"838"25"-15,101 0-11,-507 0 7,-26 51-1,-25 25-1,-25-25 4,-102 25-6,0-26 4,-25 27 1,-77-52-3,1 26 0,-76-26 0,-26 0 1,-51-25 1,-25 0-2,-25 0 2,-25 0 269,-1 0-268,305 0-3,126 0 2,-151 0-3,-52-50 3,1 50-1,-51 0-1,-25 0 1,-77 0 1,26-26-1,-26 26-1,-24 0 1,-27 0 2,26 0-2,-50 0-2,24 0 2,-24 0 0,-1 0 2,1 0 6,-1 0 12,0 0 41,-25-25 69,26 25-120,-1 0 21,-25-25 10</inkml:trace>
    </iact:actionData>
  </iact:action>
  <iact:action type="add" startTime="47128">
    <iact:property name="dataType"/>
    <iact:actionData xml:id="d1">
      <inkml:trace xmlns:inkml="http://www.w3.org/2003/InkML" xml:id="stk1" contextRef="#ctx0" brushRef="#br0">3018 10528 0,'26'0'109,"-1"0"-100,0 0 2,-25 25-1,76-25-1,26 25 1,-51-25 0,25 51 2,-26-26-3,1-25 1,0 0 0,-26 0 1,26 0 8,-26 26-8,1-26-2,-1 0 12,0 0-13,1 0 73,-1 0-60,1 0-13,24 0 3,1-26-1,25-24 0,26 24 0,-26-24-1,0-26 2,-25 50-1,25-25 1,-26 26-2,1-26 1,-25 26 0,-26 0 0,25 25 0,0 0 10,1-26-10,-26 1 10,25 25-10,0-25 10,1 25 0,-26-26 0,0 1 0,25 25-10,-25-26 0,25 26 0,1 0 0,-1 0 10,1 0-10,-1-25 21</inkml:trace>
    </iact:actionData>
  </iact:action>
  <iact:action type="add" startTime="49683">
    <iact:property name="dataType"/>
    <iact:actionData xml:id="d2">
      <inkml:trace xmlns:inkml="http://www.w3.org/2003/InkML" xml:id="stk2" contextRef="#ctx0" brushRef="#br0">4210 11593 0,'0'-25'22,"51"-1"23,76 26-35,51-25 0,50-26 0,-25 26 0,0 25 3,-26 0-6,-24 0 3,-52 0 2,26 0-3,-26 0 0,26 0 1,-51 0 2,0 0-4,1 0 3,-27 0 0,1 0-1,0 0-2,-26 0 4,1 0-4,24 0 3,-24 0-1,-1 0 11,0 0-12,1 25 0,-1-25 3,0 0-3,1 0 31</inkml:trace>
    </iact:actionData>
  </iact:action>
  <iact:action type="add" startTime="72919">
    <iact:property name="dataType"/>
    <iact:actionData xml:id="d3">
      <inkml:trace xmlns:inkml="http://www.w3.org/2003/InkML" xml:id="stk3" contextRef="#ctx0" brushRef="#br0">10451 14688 0,'25'0'30,"1"0"-10,25-26-10,101-24 0,152 24 0,26-50 1,-127 76-2,51-51 2,-51 51-3,-51 0 6,127 0-8,-76 0 6,50 0-4,-50 0 2,-50 0 1,-1 0-2,0 0 2,-25 0-2,0 0 1,-26 51 2,-25-51-2,26 0 0,-26 25-2,0 1 4,-25-26-1,25 25 0,-25-25 3,-1 0-10,-24 26 6,-1-26-1,0 0 1,1 0 1,-26 25 3,25-25-9,26 0 307,25 0-304,203-25 2,25 25 0,-25-26 2,-126-25-3,-26 51 0,-26 0 3,-25 0-2,26 0 0,-77 0 0,26 0-1,-1 0 6,-24 0-9,25 0 2,-26 0 4,0 0-3,1 0 12,-1 0 28,0 0-29,1 0 11</inkml:trace>
    </iact:actionData>
  </iact:action>
  <iact:action type="add" startTime="85048">
    <iact:property name="dataType"/>
    <iact:actionData xml:id="d4">
      <inkml:trace xmlns:inkml="http://www.w3.org/2003/InkML" xml:id="stk4" contextRef="#ctx0" brushRef="#br0">12151 16438 0,'25'0'40,"229"0"-29,126 0-3,1 0 3,-77 51-2,1-26 1,-52 26 1,52-51-2,-26 0 1,-76 0 0,50 0 2,-100 0-3,50 0 0,-26-26 1,-75 1 0,25 25 3,-51-25-5,-26-1 1,1 26 1,0-25 0,-26 25 0,1 0 0,-1 0 10,-25-25 31,25 25 18,-25-26-49,26 26 10</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27T16:18:07.749"/>
    </inkml:context>
    <inkml:brush xml:id="br0">
      <inkml:brushProperty name="width" value="0.05292" units="cm"/>
      <inkml:brushProperty name="height" value="0.05292" units="cm"/>
      <inkml:brushProperty name="color" value="#FF0000"/>
    </inkml:brush>
  </inkml:definitions>
  <iact:action type="add" startTime="91115">
    <iact:property name="dataType"/>
    <iact:actionData xml:id="d0">
      <inkml:trace xmlns:inkml="http://www.w3.org/2003/InkML" xml:id="stk0" contextRef="#ctx0" brushRef="#br0">10426 12887 0,'0'0'7,"25"0"64,127 0-62,254 0 1,-76 25 0,-76 0 0,-1 26 0,-50-51 1,26 26-2,-77-26 3,0 25-3,-25-25 0,-51 0 1,51 0 1,-51 0-2,0 0 2,0 0-2,-25 0 263,177 0-263,178 0 0,-51 0 1,-50 0 1,-52 0 0,26 0-1,-25-25-2,-102-26 3,26 51-2,-77-26 2,26 26-1,-51-25-1,0 25 1,-25 0 1,0 0-1,0 0 1,-26 0-2,26 0 0,-1 0 4,-24 0-5,75 0 2,-50 0 1,0 0-1,25 0-1,-25 0 2,-1 0-2,-24 0 1,24 0 0,-24 0-1,-1 0 2,26 0-1,-26 0 10,1 0 0,-1 0 231,127 0-242,178 25 1,-26-25 1,-101 26 0,0-26-3,-25 25 2,-26-25 1,0 0-1,-25 26-1,-25-26 2,-26 0-2,51 0 1,-51 0 1,0 0-2,25 0 1,-75 0 4,75 0-1,-25 0-10,-25 0 7,0 0 0,25 0 0,-25 0 0,-1 0 0,1 0 3,0-26-5,25 26 2,0-25-1,25-1 1,-50 26 0,25-25 0,-25 25 1,-26-25-1,1 25-1,-1-26 1,0 26 2,1 0-3,-1 0 2,1 0-2,-1 0 2,26 0 9,-26 0-11,0 0 2,1 0-1,-1 0 0,1 0 0,-1 0 240,76 0-241,128 0 1,75 0 0,-50 0 0,-51 0 0,-76 0 0,25-50 0,-51 50 2,-25 0-3,26-26 2,-51 26-3,-1 0 2,1 0 11,-26 0-10,1 0-3,-1 0 3,1 0-1,-1 0 0,0 0 1,26 0-2,25 0 0,-25 0 2,25 0-2,25 0 3,-24 0-4,-1 0 3,-26 0 0,1 0-2,0-25 2,-26 25-2,26 0 1,-26 0 10,1 0-11,-1 0 1,0 0 10,1-25 1,-1 25 20</inkml:trace>
    </iact:actionData>
  </iact:action>
  <iact:action type="add" startTime="121965">
    <iact:property name="dataType"/>
    <iact:actionData xml:id="d1">
      <inkml:trace xmlns:inkml="http://www.w3.org/2003/InkML" xml:id="stk1" contextRef="#ctx0" brushRef="#br0">10629 13369 0,'50'0'411,"179"0"-401,278 50 1,-152 52-1,-25-26 0,-26 25-1,-75 26 3,-1-25-3,-101-26 2,-51-25-2,-25-1 3,25-24-3,-25-1 0,-51 0 2,25 1-2,0-26 2,1 25 9,-1-25 10,-25-25 79,0-1-78,25 26-12,-25-25-8</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19-01-27T16:18:07.749"/>
    </inkml:context>
    <inkml:brush xml:id="br0">
      <inkml:brushProperty name="width" value="0.05292" units="cm"/>
      <inkml:brushProperty name="height" value="0.05292" units="cm"/>
      <inkml:brushProperty name="color" value="#FF0000"/>
    </inkml:brush>
  </inkml:definitions>
  <iact:action type="add" startTime="5911">
    <iact:property name="dataType"/>
    <iact:actionData xml:id="d0">
      <inkml:trace xmlns:inkml="http://www.w3.org/2003/InkML" xml:id="stk0" contextRef="#ctx0" brushRef="#br0">4388 3831 0,'0'-25'4,"25"25"63,204 0-59,278 0 1,-101 25 1,51 0 0,-102 26 0,51-26 0,-51 26 0,76 0 0,-101-51 0,0 25 2,-26-25-4,1 0 4,-103 0-3,1 0 0,0 0 2,-50 0 0,-27 0-1,-24 0 0,-1 0-1,-25 0 1,-25 0 0,-25 0 0,-1 0 0,0 0 260,77 0-258,304 0-4,101 51 2,-152-26 0,-101 26 1,76-26-2,-127-25 1,0 51 2,0-51-4,-77 26 2,27-26 0,-27 0 0,-49 25 2,-1-25-4,-26 0 3,1 0-2,-26 0 1,1 0 0,-1 0 11,1 0-1,-1 0 79</inkml:trace>
    </iact:actionData>
  </iact:action>
  <iact:action type="add" startTime="28023">
    <iact:property name="dataType"/>
    <iact:actionData xml:id="d1">
      <inkml:trace xmlns:inkml="http://www.w3.org/2003/InkML" xml:id="stk1" contextRef="#ctx0" brushRef="#br0">16083 7002 0,'76'0'279,"330"0"-271,507 25 3,-380 51-1,355 178-1,-356-77 3,-50-50-4,-76 51 2,-76-102 0,-25 0 3,-102-25-6,-77-26 3,-24-25 1,-1 0-2,-75 0 303,50-76-303,330-178 1,25 51 0,-76 77 0,76 24 0,-75 77 0,-52 25 0,0 0 0,-101 0 0,-25 51 0,-51-26 0,-26 26 0,-25-26 0,-50-25 0,50 25 0,-76 1 1,25-26-2,0 0 2,1 0-1,-1 0 10,1 0 9,-1 0 12,0 0 8,1 0-18,-1 0-10,0 0-3,1 0-6,-1 0-3,1 0 2,-1-26-1,26 26 0,-1-50 0,1 24-1,-26 1 2,26-26-3,-25 51 3,-1-25-2,0-1 3,-25 1-1,26 0 7</inkml:trace>
    </iact:actionData>
  </iact:action>
  <iact:action type="add" startTime="36053">
    <iact:property name="dataType"/>
    <iact:actionData xml:id="d2">
      <inkml:trace xmlns:inkml="http://www.w3.org/2003/InkML" xml:id="stk2" contextRef="#ctx0" brushRef="#br0">4134 9209 0,'26'0'367,"253"-26"-358,634 26 1,-355 0 0,-101 0 1,-1 51-1,-151 0-2,-26-26 2,-127 0 0,0-25 0,-76 0 2,-25 0-3,0 0 1,0 0 290,101 0-288,406 0-3,-152 0 0,-51 0 2,-51 0-2,-151 0 1,-1 0 0,-76 0 1,-25 0-2,-26 0 2,26 0 0,-26 0 8,1 0 784,75 0-792,178 0-5,127 0 5,-152-25-3,-51 25 2,0 0 2,-51 0-4,-25 0 4,-26 0-4,1 0 3,-26 0-1,-26 0 1,1 0-2,-26 0 10,1 0-9,-1-25 2,1 25 297,24-26-300,280-100 3,127-1-4,-51 101 3,-51-24-2,0 50 3,0 0-2,-101 25 1,-26 51-2,-50-51-1,-102 1 2,0-1 1,-25 1 2,-26-26-7,0 0 5,26 0 299,101 0-297,406-102-6,-76 26 4,-25 76-2,-153-25 1,-50 25 1,-51 0-2,-101 0 2,-1 0-1,-25 0 0,-51 0-1,26 0 3,-25 0 8,24 0 258,77 25-268,279 102 0,-25-26 2,-178-25-4,-26 0 2,-50 1 2,-51-52-4,-25 0 4,0-25-4,-26 26 2,0-26 2,1 0-2,-1 0 8,0 0 3</inkml:trace>
    </iact:actionData>
  </iact:action>
</iact:actions>
</file>

<file path=ppt/media/image1.jp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1/27/2019</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1/27/2019</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1/27/2019</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1/27/2019</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1/27/2019</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1/27/2019</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1/27/2019</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1/27/2019</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1/27/2019</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1/27/2019</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1/27/2019</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1/27/2019</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png"/><Relationship Id="rId4" Type="http://schemas.microsoft.com/office/2011/relationships/inkAction" Target="../ink/inkAction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5.png"/><Relationship Id="rId4" Type="http://schemas.microsoft.com/office/2011/relationships/inkAction" Target="../ink/inkAction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6.png"/><Relationship Id="rId4" Type="http://schemas.microsoft.com/office/2011/relationships/inkAction" Target="../ink/inkAction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4" name="Straight Connector 73">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030" name="Rectangle 75">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24A121-0ADB-4D33-95FF-46E4B0D33C8A}"/>
              </a:ext>
            </a:extLst>
          </p:cNvPr>
          <p:cNvSpPr>
            <a:spLocks noGrp="1"/>
          </p:cNvSpPr>
          <p:nvPr>
            <p:ph type="ctrTitle"/>
          </p:nvPr>
        </p:nvSpPr>
        <p:spPr>
          <a:xfrm>
            <a:off x="527538" y="4756638"/>
            <a:ext cx="11139854" cy="930447"/>
          </a:xfrm>
        </p:spPr>
        <p:txBody>
          <a:bodyPr>
            <a:normAutofit/>
          </a:bodyPr>
          <a:lstStyle/>
          <a:p>
            <a:r>
              <a:rPr lang="en-US" sz="5400">
                <a:solidFill>
                  <a:srgbClr val="FFFFFF"/>
                </a:solidFill>
              </a:rPr>
              <a:t>Hadoop Tutorial</a:t>
            </a:r>
          </a:p>
        </p:txBody>
      </p:sp>
      <p:sp>
        <p:nvSpPr>
          <p:cNvPr id="3" name="Subtitle 2">
            <a:extLst>
              <a:ext uri="{FF2B5EF4-FFF2-40B4-BE49-F238E27FC236}">
                <a16:creationId xmlns:a16="http://schemas.microsoft.com/office/drawing/2014/main" id="{EFD93815-F7EF-4E19-A093-7B920DE764A5}"/>
              </a:ext>
            </a:extLst>
          </p:cNvPr>
          <p:cNvSpPr>
            <a:spLocks noGrp="1"/>
          </p:cNvSpPr>
          <p:nvPr>
            <p:ph type="subTitle" idx="1"/>
          </p:nvPr>
        </p:nvSpPr>
        <p:spPr>
          <a:xfrm>
            <a:off x="1339362" y="5815698"/>
            <a:ext cx="9144000" cy="420001"/>
          </a:xfrm>
        </p:spPr>
        <p:txBody>
          <a:bodyPr>
            <a:noAutofit/>
          </a:bodyPr>
          <a:lstStyle/>
          <a:p>
            <a:r>
              <a:rPr lang="en-US" sz="3200" dirty="0">
                <a:solidFill>
                  <a:srgbClr val="74E856"/>
                </a:solidFill>
              </a:rPr>
              <a:t>MapReduce : Map Only Job</a:t>
            </a:r>
          </a:p>
        </p:txBody>
      </p:sp>
      <p:pic>
        <p:nvPicPr>
          <p:cNvPr id="5" name="Picture 4">
            <a:extLst>
              <a:ext uri="{FF2B5EF4-FFF2-40B4-BE49-F238E27FC236}">
                <a16:creationId xmlns:a16="http://schemas.microsoft.com/office/drawing/2014/main" id="{1CF7CB3E-2738-497B-BA29-597FF1AFCF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9180" y="307731"/>
            <a:ext cx="3997637" cy="3997637"/>
          </a:xfrm>
          <a:prstGeom prst="rect">
            <a:avLst/>
          </a:prstGeom>
        </p:spPr>
      </p:pic>
      <p:pic>
        <p:nvPicPr>
          <p:cNvPr id="1026" name="Picture 2" descr="Image result for hadoop">
            <a:extLst>
              <a:ext uri="{FF2B5EF4-FFF2-40B4-BE49-F238E27FC236}">
                <a16:creationId xmlns:a16="http://schemas.microsoft.com/office/drawing/2014/main" id="{D2831393-074A-4025-9A42-0F1D46DE87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16043" y="989022"/>
            <a:ext cx="5455917" cy="2635055"/>
          </a:xfrm>
          <a:prstGeom prst="rect">
            <a:avLst/>
          </a:prstGeom>
          <a:noFill/>
          <a:extLst>
            <a:ext uri="{909E8E84-426E-40DD-AFC4-6F175D3DCCD1}">
              <a14:hiddenFill xmlns:a14="http://schemas.microsoft.com/office/drawing/2010/main">
                <a:solidFill>
                  <a:srgbClr val="FFFFFF"/>
                </a:solidFill>
              </a14:hiddenFill>
            </a:ext>
          </a:extLst>
        </p:spPr>
      </p:pic>
      <p:cxnSp>
        <p:nvCxnSpPr>
          <p:cNvPr id="1031" name="Straight Connector 77">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Audio 5">
            <a:hlinkClick r:id="" action="ppaction://media"/>
            <a:extLst>
              <a:ext uri="{FF2B5EF4-FFF2-40B4-BE49-F238E27FC236}">
                <a16:creationId xmlns:a16="http://schemas.microsoft.com/office/drawing/2014/main" id="{A966836C-4E36-4C9B-B50C-64239BF8655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060513001"/>
      </p:ext>
    </p:extLst>
  </p:cSld>
  <p:clrMapOvr>
    <a:masterClrMapping/>
  </p:clrMapOvr>
  <mc:AlternateContent xmlns:mc="http://schemas.openxmlformats.org/markup-compatibility/2006">
    <mc:Choice xmlns:p14="http://schemas.microsoft.com/office/powerpoint/2010/main" Requires="p14">
      <p:transition spd="slow" p14:dur="2000" advTm="24114"/>
    </mc:Choice>
    <mc:Fallback>
      <p:transition spd="slow" advTm="241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Map Only Job</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dirty="0"/>
              <a:t> </a:t>
            </a:r>
          </a:p>
          <a:p>
            <a:pPr marL="457200" lvl="1" indent="0">
              <a:buNone/>
            </a:pPr>
            <a:endParaRPr lang="en-US" dirty="0"/>
          </a:p>
          <a:p>
            <a:pPr marL="457200" lvl="1" indent="0">
              <a:buNone/>
            </a:pPr>
            <a:r>
              <a:rPr lang="en-US" dirty="0"/>
              <a:t>In this video on Map only job in Hadoop MapReduce. Lets understand</a:t>
            </a:r>
          </a:p>
          <a:p>
            <a:pPr lvl="1"/>
            <a:r>
              <a:rPr lang="en-US" dirty="0"/>
              <a:t>What are Map only Jobs</a:t>
            </a:r>
          </a:p>
          <a:p>
            <a:pPr lvl="1"/>
            <a:r>
              <a:rPr lang="en-US" dirty="0"/>
              <a:t>How to set number of reducers to 0 for Hadoop map only job.</a:t>
            </a:r>
          </a:p>
          <a:p>
            <a:pPr lvl="1"/>
            <a:r>
              <a:rPr lang="en-US" dirty="0"/>
              <a:t>Advantage of map only job in Hadoop, </a:t>
            </a:r>
          </a:p>
        </p:txBody>
      </p:sp>
      <p:pic>
        <p:nvPicPr>
          <p:cNvPr id="5" name="Audio 4">
            <a:hlinkClick r:id="" action="ppaction://media"/>
            <a:extLst>
              <a:ext uri="{FF2B5EF4-FFF2-40B4-BE49-F238E27FC236}">
                <a16:creationId xmlns:a16="http://schemas.microsoft.com/office/drawing/2014/main" id="{8B2C6FCB-5AF0-4DB4-A7C1-0F95810E8C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30566448"/>
      </p:ext>
    </p:extLst>
  </p:cSld>
  <p:clrMapOvr>
    <a:masterClrMapping/>
  </p:clrMapOvr>
  <mc:AlternateContent xmlns:mc="http://schemas.openxmlformats.org/markup-compatibility/2006">
    <mc:Choice xmlns:p14="http://schemas.microsoft.com/office/powerpoint/2010/main" Requires="p14">
      <p:transition spd="slow" p14:dur="2000" advTm="21626"/>
    </mc:Choice>
    <mc:Fallback>
      <p:transition spd="slow" advTm="216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Map Only Job</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lnSpcReduction="10000"/>
          </a:bodyPr>
          <a:lstStyle/>
          <a:p>
            <a:pPr lvl="1"/>
            <a:r>
              <a:rPr lang="en-US" dirty="0"/>
              <a:t>Map-Only job is the process in which mapper does all task,</a:t>
            </a:r>
          </a:p>
          <a:p>
            <a:pPr lvl="1"/>
            <a:endParaRPr lang="en-US" dirty="0"/>
          </a:p>
          <a:p>
            <a:pPr lvl="1"/>
            <a:r>
              <a:rPr lang="en-US" dirty="0"/>
              <a:t>No task is done by the reducer and mapper’s output is the final output, which goes to the HDFS.</a:t>
            </a:r>
          </a:p>
          <a:p>
            <a:pPr marL="457200" lvl="1" indent="0">
              <a:buNone/>
            </a:pPr>
            <a:endParaRPr lang="en-US" dirty="0"/>
          </a:p>
          <a:p>
            <a:pPr marL="457200" lvl="1" indent="0">
              <a:buNone/>
            </a:pPr>
            <a:endParaRPr lang="en-US" dirty="0"/>
          </a:p>
          <a:p>
            <a:pPr marL="457200" lvl="1" indent="0">
              <a:buNone/>
            </a:pPr>
            <a:r>
              <a:rPr lang="en-US" dirty="0"/>
              <a:t>Example:</a:t>
            </a:r>
          </a:p>
          <a:p>
            <a:pPr marL="457200" lvl="1" indent="0">
              <a:buNone/>
            </a:pPr>
            <a:r>
              <a:rPr lang="en-US" dirty="0"/>
              <a:t>Hive Query:</a:t>
            </a:r>
          </a:p>
          <a:p>
            <a:pPr marL="457200" lvl="1" indent="0">
              <a:buNone/>
            </a:pPr>
            <a:r>
              <a:rPr lang="en-US" dirty="0"/>
              <a:t>Select * from employee where age=28  -- Map only</a:t>
            </a:r>
          </a:p>
          <a:p>
            <a:pPr marL="457200" lvl="1" indent="0">
              <a:buNone/>
            </a:pPr>
            <a:r>
              <a:rPr lang="en-US" dirty="0"/>
              <a:t>Here , there is no aggregation, thus reducer phase is not required.</a:t>
            </a:r>
          </a:p>
          <a:p>
            <a:pPr marL="457200" lvl="1" indent="0">
              <a:buNone/>
            </a:pPr>
            <a:endParaRPr lang="en-US" dirty="0"/>
          </a:p>
          <a:p>
            <a:pPr marL="457200" lvl="1" indent="0">
              <a:buNone/>
            </a:pPr>
            <a:r>
              <a:rPr lang="en-US" dirty="0"/>
              <a:t>Any job that has aggregation/group function over the dataset will involve reducer phase, </a:t>
            </a:r>
            <a:r>
              <a:rPr lang="en-US" dirty="0" err="1"/>
              <a:t>i.e</a:t>
            </a:r>
            <a:endParaRPr lang="en-US" dirty="0"/>
          </a:p>
          <a:p>
            <a:pPr marL="457200" lvl="1" indent="0">
              <a:buNone/>
            </a:pPr>
            <a:r>
              <a:rPr lang="en-US" dirty="0"/>
              <a:t>Select * from employee group by dept - Map/Reduce</a:t>
            </a:r>
          </a:p>
          <a:p>
            <a:pPr marL="457200" lvl="1" indent="0">
              <a:buNone/>
            </a:pPr>
            <a:endParaRPr lang="en-US" dirty="0"/>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5" name="Ink 4">
                <a:extLst>
                  <a:ext uri="{FF2B5EF4-FFF2-40B4-BE49-F238E27FC236}">
                    <a16:creationId xmlns:a16="http://schemas.microsoft.com/office/drawing/2014/main" id="{CC2A4266-2951-4211-9B55-E8D7A1213371}"/>
                  </a:ext>
                </a:extLst>
              </p14:cNvPr>
              <p14:cNvContentPartPr/>
              <p14:nvPr>
                <p:extLst>
                  <p:ext uri="{42D2F446-02D8-4167-A562-619A0277C38B}">
                    <p15:isNarration xmlns:p15="http://schemas.microsoft.com/office/powerpoint/2012/main" val="1"/>
                  </p:ext>
                </p:extLst>
              </p14:nvPr>
            </p14:nvContentPartPr>
            <p14:xfrm>
              <a:off x="1086480" y="2054880"/>
              <a:ext cx="6840720" cy="3908880"/>
            </p14:xfrm>
          </p:contentPart>
        </mc:Choice>
        <mc:Fallback>
          <p:pic>
            <p:nvPicPr>
              <p:cNvPr id="5" name="Ink 4">
                <a:extLst>
                  <a:ext uri="{FF2B5EF4-FFF2-40B4-BE49-F238E27FC236}">
                    <a16:creationId xmlns:a16="http://schemas.microsoft.com/office/drawing/2014/main" id="{CC2A4266-2951-4211-9B55-E8D7A1213371}"/>
                  </a:ext>
                </a:extLst>
              </p:cNvPr>
              <p:cNvPicPr>
                <a:picLocks noGrp="1" noRot="1" noChangeAspect="1" noMove="1" noResize="1" noEditPoints="1" noAdjustHandles="1" noChangeArrowheads="1" noChangeShapeType="1"/>
              </p:cNvPicPr>
              <p:nvPr/>
            </p:nvPicPr>
            <p:blipFill>
              <a:blip r:embed="rId5"/>
              <a:stretch>
                <a:fillRect/>
              </a:stretch>
            </p:blipFill>
            <p:spPr>
              <a:xfrm>
                <a:off x="1077120" y="2045520"/>
                <a:ext cx="6859440" cy="3927600"/>
              </a:xfrm>
              <a:prstGeom prst="rect">
                <a:avLst/>
              </a:prstGeom>
            </p:spPr>
          </p:pic>
        </mc:Fallback>
      </mc:AlternateContent>
      <p:pic>
        <p:nvPicPr>
          <p:cNvPr id="6" name="Audio 5">
            <a:hlinkClick r:id="" action="ppaction://media"/>
            <a:extLst>
              <a:ext uri="{FF2B5EF4-FFF2-40B4-BE49-F238E27FC236}">
                <a16:creationId xmlns:a16="http://schemas.microsoft.com/office/drawing/2014/main" id="{25566DD7-58E6-41FE-9C85-2592157EE21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33685993"/>
      </p:ext>
    </p:extLst>
  </p:cSld>
  <p:clrMapOvr>
    <a:masterClrMapping/>
  </p:clrMapOvr>
  <mc:AlternateContent xmlns:mc="http://schemas.openxmlformats.org/markup-compatibility/2006">
    <mc:Choice xmlns:p14="http://schemas.microsoft.com/office/powerpoint/2010/main" Requires="p14">
      <p:transition spd="slow" p14:dur="2000" advTm="94549"/>
    </mc:Choice>
    <mc:Fallback>
      <p:transition spd="slow" advTm="94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br>
              <a:rPr lang="en-US" sz="2800" b="1" dirty="0"/>
            </a:br>
            <a:r>
              <a:rPr lang="en-US" sz="2800" b="1" dirty="0"/>
              <a:t>Map Only Job : Eliminate </a:t>
            </a:r>
            <a:r>
              <a:rPr lang="en-US" sz="2400" b="1" dirty="0"/>
              <a:t>Reduce Phase in Hadoop</a:t>
            </a:r>
            <a:br>
              <a:rPr lang="en-US" dirty="0"/>
            </a:br>
            <a:endParaRPr lang="en-US" sz="2800" b="1"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dirty="0"/>
              <a:t>We can achieve this by setting </a:t>
            </a:r>
            <a:r>
              <a:rPr lang="en-US" b="1" i="1" dirty="0" err="1">
                <a:highlight>
                  <a:srgbClr val="00FFFF"/>
                </a:highlight>
              </a:rPr>
              <a:t>job.setNumreduceTasks</a:t>
            </a:r>
            <a:r>
              <a:rPr lang="en-US" b="1" i="1" dirty="0">
                <a:highlight>
                  <a:srgbClr val="00FFFF"/>
                </a:highlight>
              </a:rPr>
              <a:t>(0)</a:t>
            </a:r>
            <a:r>
              <a:rPr lang="en-US" dirty="0"/>
              <a:t> in the configuration in a driver. </a:t>
            </a:r>
          </a:p>
          <a:p>
            <a:pPr marL="457200" lvl="1" indent="0">
              <a:buNone/>
            </a:pPr>
            <a:endParaRPr lang="en-US" dirty="0"/>
          </a:p>
          <a:p>
            <a:pPr marL="457200" lvl="1" indent="0">
              <a:buNone/>
            </a:pPr>
            <a:r>
              <a:rPr lang="en-US" dirty="0"/>
              <a:t>This will make a number of reducer as 0 and thus the only mapper will be doing the complete task.</a:t>
            </a:r>
          </a:p>
        </p:txBody>
      </p:sp>
      <p:pic>
        <p:nvPicPr>
          <p:cNvPr id="5" name="Audio 4">
            <a:hlinkClick r:id="" action="ppaction://media"/>
            <a:extLst>
              <a:ext uri="{FF2B5EF4-FFF2-40B4-BE49-F238E27FC236}">
                <a16:creationId xmlns:a16="http://schemas.microsoft.com/office/drawing/2014/main" id="{E4438BEE-A476-4036-A133-70A65CDFBFD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50484590"/>
      </p:ext>
    </p:extLst>
  </p:cSld>
  <p:clrMapOvr>
    <a:masterClrMapping/>
  </p:clrMapOvr>
  <mc:AlternateContent xmlns:mc="http://schemas.openxmlformats.org/markup-compatibility/2006">
    <mc:Choice xmlns:p14="http://schemas.microsoft.com/office/powerpoint/2010/main" Requires="p14">
      <p:transition spd="slow" p14:dur="2000" advTm="23826"/>
    </mc:Choice>
    <mc:Fallback>
      <p:transition spd="slow" advTm="238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Map Only Job : Advantages</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fontScale="70000" lnSpcReduction="20000"/>
          </a:bodyPr>
          <a:lstStyle/>
          <a:p>
            <a:pPr fontAlgn="base"/>
            <a:r>
              <a:rPr lang="en-US" dirty="0"/>
              <a:t>In between map and reduces phases there is key, </a:t>
            </a:r>
            <a:r>
              <a:rPr lang="en-US" b="1" dirty="0"/>
              <a:t>sort</a:t>
            </a:r>
            <a:r>
              <a:rPr lang="en-US" dirty="0"/>
              <a:t> and </a:t>
            </a:r>
            <a:r>
              <a:rPr lang="en-US" b="1" dirty="0"/>
              <a:t>shuffle</a:t>
            </a:r>
            <a:r>
              <a:rPr lang="en-US" dirty="0"/>
              <a:t> phase. </a:t>
            </a:r>
          </a:p>
          <a:p>
            <a:pPr fontAlgn="base"/>
            <a:endParaRPr lang="en-US" dirty="0"/>
          </a:p>
          <a:p>
            <a:pPr fontAlgn="base"/>
            <a:r>
              <a:rPr lang="en-US" dirty="0"/>
              <a:t>Sort and shuffle are responsible for sorting the keys in ascending order and then grouping values based on same keys. </a:t>
            </a:r>
          </a:p>
          <a:p>
            <a:pPr fontAlgn="base"/>
            <a:endParaRPr lang="en-US" dirty="0"/>
          </a:p>
          <a:p>
            <a:pPr fontAlgn="base"/>
            <a:r>
              <a:rPr lang="en-US" dirty="0"/>
              <a:t>This phase is very expensive and if reduce phase is not required we should avoid it, as avoiding reduce phase would eliminate sort and shuffle phase as well. </a:t>
            </a:r>
          </a:p>
          <a:p>
            <a:pPr fontAlgn="base"/>
            <a:endParaRPr lang="en-US" dirty="0"/>
          </a:p>
          <a:p>
            <a:pPr fontAlgn="base"/>
            <a:r>
              <a:rPr lang="en-US" dirty="0"/>
              <a:t>This also saves network congestion as in shuffling, an output of mapper travels to reducer and when data size is huge, large data needs to travel to the reducer.</a:t>
            </a:r>
          </a:p>
          <a:p>
            <a:pPr fontAlgn="base"/>
            <a:endParaRPr lang="en-US" dirty="0"/>
          </a:p>
          <a:p>
            <a:pPr fontAlgn="base"/>
            <a:r>
              <a:rPr lang="en-US" dirty="0"/>
              <a:t>The output of mapper is written to local disk before sending to reducer but in map only job, this output is directly written to HDFS.T his further saves time and reduces cost as well.</a:t>
            </a:r>
          </a:p>
          <a:p>
            <a:pPr fontAlgn="base"/>
            <a:endParaRPr lang="en-US" dirty="0"/>
          </a:p>
          <a:p>
            <a:pPr fontAlgn="base"/>
            <a:r>
              <a:rPr lang="en-US" dirty="0"/>
              <a:t>Also, there is no need of </a:t>
            </a:r>
            <a:r>
              <a:rPr lang="en-US" b="1" dirty="0" err="1"/>
              <a:t>partitioner</a:t>
            </a:r>
            <a:r>
              <a:rPr lang="en-US" b="1" dirty="0"/>
              <a:t> and combiner</a:t>
            </a:r>
            <a:r>
              <a:rPr lang="en-US" dirty="0"/>
              <a:t> in Hadoop Map Only job that makes the process fast.</a:t>
            </a:r>
          </a:p>
          <a:p>
            <a:pPr marL="0" indent="0">
              <a:buNone/>
            </a:pPr>
            <a:endParaRPr lang="en-US" dirty="0"/>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5" name="Ink 4">
                <a:extLst>
                  <a:ext uri="{FF2B5EF4-FFF2-40B4-BE49-F238E27FC236}">
                    <a16:creationId xmlns:a16="http://schemas.microsoft.com/office/drawing/2014/main" id="{A933F0A3-19CA-4BA0-80EA-712AF9DF00B6}"/>
                  </a:ext>
                </a:extLst>
              </p14:cNvPr>
              <p14:cNvContentPartPr/>
              <p14:nvPr>
                <p:extLst>
                  <p:ext uri="{42D2F446-02D8-4167-A562-619A0277C38B}">
                    <p15:isNarration xmlns:p15="http://schemas.microsoft.com/office/powerpoint/2012/main" val="1"/>
                  </p:ext>
                </p:extLst>
              </p14:nvPr>
            </p14:nvContentPartPr>
            <p14:xfrm>
              <a:off x="3753360" y="4584600"/>
              <a:ext cx="4721760" cy="538920"/>
            </p14:xfrm>
          </p:contentPart>
        </mc:Choice>
        <mc:Fallback>
          <p:pic>
            <p:nvPicPr>
              <p:cNvPr id="5" name="Ink 4">
                <a:extLst>
                  <a:ext uri="{FF2B5EF4-FFF2-40B4-BE49-F238E27FC236}">
                    <a16:creationId xmlns:a16="http://schemas.microsoft.com/office/drawing/2014/main" id="{A933F0A3-19CA-4BA0-80EA-712AF9DF00B6}"/>
                  </a:ext>
                </a:extLst>
              </p:cNvPr>
              <p:cNvPicPr>
                <a:picLocks noGrp="1" noRot="1" noChangeAspect="1" noMove="1" noResize="1" noEditPoints="1" noAdjustHandles="1" noChangeArrowheads="1" noChangeShapeType="1"/>
              </p:cNvPicPr>
              <p:nvPr/>
            </p:nvPicPr>
            <p:blipFill>
              <a:blip r:embed="rId5"/>
              <a:stretch>
                <a:fillRect/>
              </a:stretch>
            </p:blipFill>
            <p:spPr>
              <a:xfrm>
                <a:off x="3744000" y="4575240"/>
                <a:ext cx="4740480" cy="557640"/>
              </a:xfrm>
              <a:prstGeom prst="rect">
                <a:avLst/>
              </a:prstGeom>
            </p:spPr>
          </p:pic>
        </mc:Fallback>
      </mc:AlternateContent>
      <p:pic>
        <p:nvPicPr>
          <p:cNvPr id="6" name="Audio 5">
            <a:hlinkClick r:id="" action="ppaction://media"/>
            <a:extLst>
              <a:ext uri="{FF2B5EF4-FFF2-40B4-BE49-F238E27FC236}">
                <a16:creationId xmlns:a16="http://schemas.microsoft.com/office/drawing/2014/main" id="{68EBB2BF-172C-4359-95AC-31AFA9539F0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38484806"/>
      </p:ext>
    </p:extLst>
  </p:cSld>
  <p:clrMapOvr>
    <a:masterClrMapping/>
  </p:clrMapOvr>
  <mc:AlternateContent xmlns:mc="http://schemas.openxmlformats.org/markup-compatibility/2006">
    <mc:Choice xmlns:p14="http://schemas.microsoft.com/office/powerpoint/2010/main" Requires="p14">
      <p:transition spd="slow" p14:dur="2000" advTm="146289"/>
    </mc:Choice>
    <mc:Fallback>
      <p:transition spd="slow" advTm="1462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Map Only Job</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dirty="0"/>
              <a:t>Map only job in Hadoop reduces the network congestion by avoiding shuffle, sort and reduce phase. </a:t>
            </a:r>
          </a:p>
          <a:p>
            <a:pPr marL="457200" lvl="1" indent="0">
              <a:buNone/>
            </a:pPr>
            <a:endParaRPr lang="en-US" dirty="0"/>
          </a:p>
          <a:p>
            <a:pPr marL="457200" lvl="1" indent="0">
              <a:buNone/>
            </a:pPr>
            <a:r>
              <a:rPr lang="en-US" dirty="0"/>
              <a:t>Mapper takes care of overall processing and produces the output. </a:t>
            </a:r>
          </a:p>
          <a:p>
            <a:pPr marL="457200" lvl="1" indent="0">
              <a:buNone/>
            </a:pPr>
            <a:endParaRPr lang="en-US" dirty="0"/>
          </a:p>
          <a:p>
            <a:pPr marL="457200" lvl="1" indent="0">
              <a:buNone/>
            </a:pPr>
            <a:r>
              <a:rPr lang="en-US" dirty="0"/>
              <a:t>This could be achieved </a:t>
            </a:r>
            <a:r>
              <a:rPr lang="en-US"/>
              <a:t>with configuration :</a:t>
            </a:r>
            <a:r>
              <a:rPr lang="en-US" dirty="0"/>
              <a:t> </a:t>
            </a:r>
            <a:r>
              <a:rPr lang="en-US" i="1" dirty="0" err="1"/>
              <a:t>job.setNumreduceTasks</a:t>
            </a:r>
            <a:r>
              <a:rPr lang="en-US" i="1" dirty="0"/>
              <a:t>(0).</a:t>
            </a:r>
            <a:endParaRPr lang="en-US" dirty="0"/>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5" name="Ink 4">
                <a:extLst>
                  <a:ext uri="{FF2B5EF4-FFF2-40B4-BE49-F238E27FC236}">
                    <a16:creationId xmlns:a16="http://schemas.microsoft.com/office/drawing/2014/main" id="{0FAE8E95-AC77-4F70-A080-6EB87D73BE7B}"/>
                  </a:ext>
                </a:extLst>
              </p14:cNvPr>
              <p14:cNvContentPartPr/>
              <p14:nvPr>
                <p:extLst>
                  <p:ext uri="{42D2F446-02D8-4167-A562-619A0277C38B}">
                    <p15:isNarration xmlns:p15="http://schemas.microsoft.com/office/powerpoint/2012/main" val="1"/>
                  </p:ext>
                </p:extLst>
              </p14:nvPr>
            </p14:nvContentPartPr>
            <p14:xfrm>
              <a:off x="1488240" y="1370160"/>
              <a:ext cx="7745040" cy="2045880"/>
            </p14:xfrm>
          </p:contentPart>
        </mc:Choice>
        <mc:Fallback>
          <p:pic>
            <p:nvPicPr>
              <p:cNvPr id="5" name="Ink 4">
                <a:extLst>
                  <a:ext uri="{FF2B5EF4-FFF2-40B4-BE49-F238E27FC236}">
                    <a16:creationId xmlns:a16="http://schemas.microsoft.com/office/drawing/2014/main" id="{0FAE8E95-AC77-4F70-A080-6EB87D73BE7B}"/>
                  </a:ext>
                </a:extLst>
              </p:cNvPr>
              <p:cNvPicPr>
                <a:picLocks noGrp="1" noRot="1" noChangeAspect="1" noMove="1" noResize="1" noEditPoints="1" noAdjustHandles="1" noChangeArrowheads="1" noChangeShapeType="1"/>
              </p:cNvPicPr>
              <p:nvPr/>
            </p:nvPicPr>
            <p:blipFill>
              <a:blip r:embed="rId5"/>
              <a:stretch>
                <a:fillRect/>
              </a:stretch>
            </p:blipFill>
            <p:spPr>
              <a:xfrm>
                <a:off x="1478880" y="1360800"/>
                <a:ext cx="7763760" cy="2064600"/>
              </a:xfrm>
              <a:prstGeom prst="rect">
                <a:avLst/>
              </a:prstGeom>
            </p:spPr>
          </p:pic>
        </mc:Fallback>
      </mc:AlternateContent>
      <p:pic>
        <p:nvPicPr>
          <p:cNvPr id="6" name="Audio 5">
            <a:hlinkClick r:id="" action="ppaction://media"/>
            <a:extLst>
              <a:ext uri="{FF2B5EF4-FFF2-40B4-BE49-F238E27FC236}">
                <a16:creationId xmlns:a16="http://schemas.microsoft.com/office/drawing/2014/main" id="{6C7F8AF5-D035-4F5C-A2C9-44E68D42766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956111982"/>
      </p:ext>
    </p:extLst>
  </p:cSld>
  <p:clrMapOvr>
    <a:masterClrMapping/>
  </p:clrMapOvr>
  <mc:AlternateContent xmlns:mc="http://schemas.openxmlformats.org/markup-compatibility/2006">
    <mc:Choice xmlns:p14="http://schemas.microsoft.com/office/powerpoint/2010/main" Requires="p14">
      <p:transition spd="slow" p14:dur="2000" advTm="49033"/>
    </mc:Choice>
    <mc:Fallback>
      <p:transition spd="slow" advTm="490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pic>
        <p:nvPicPr>
          <p:cNvPr id="5" name="Audio 4">
            <a:hlinkClick r:id="" action="ppaction://media"/>
            <a:extLst>
              <a:ext uri="{FF2B5EF4-FFF2-40B4-BE49-F238E27FC236}">
                <a16:creationId xmlns:a16="http://schemas.microsoft.com/office/drawing/2014/main" id="{8FF872FE-3904-4014-ADBA-7FB390989E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6636808"/>
      </p:ext>
    </p:extLst>
  </p:cSld>
  <p:clrMapOvr>
    <a:masterClrMapping/>
  </p:clrMapOvr>
  <mc:AlternateContent xmlns:mc="http://schemas.openxmlformats.org/markup-compatibility/2006">
    <mc:Choice xmlns:p14="http://schemas.microsoft.com/office/powerpoint/2010/main" Requires="p14">
      <p:transition spd="slow" p14:dur="2000" advTm="1442"/>
    </mc:Choice>
    <mc:Fallback>
      <p:transition spd="slow" advTm="1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4100</TotalTime>
  <Words>166</Words>
  <Application>Microsoft Office PowerPoint</Application>
  <PresentationFormat>Widescreen</PresentationFormat>
  <Paragraphs>49</Paragraphs>
  <Slides>7</Slides>
  <Notes>0</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Hadoop Tutorial</vt:lpstr>
      <vt:lpstr>Map Only Job</vt:lpstr>
      <vt:lpstr>Map Only Job</vt:lpstr>
      <vt:lpstr> Map Only Job : Eliminate Reduce Phase in Hadoop </vt:lpstr>
      <vt:lpstr>Map Only Job : Advantages</vt:lpstr>
      <vt:lpstr>Map Only Job</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Hadoop Tutorial</dc:title>
  <dc:creator>Viresh Kumar</dc:creator>
  <cp:lastModifiedBy>Viresh Kumar</cp:lastModifiedBy>
  <cp:revision>63</cp:revision>
  <dcterms:created xsi:type="dcterms:W3CDTF">2019-01-15T16:07:23Z</dcterms:created>
  <dcterms:modified xsi:type="dcterms:W3CDTF">2019-01-27T17:01:02Z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2019-01-15T16:09:44.3895198Z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